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/>
    <p:restoredTop sz="94679"/>
  </p:normalViewPr>
  <p:slideViewPr>
    <p:cSldViewPr snapToGrid="0">
      <p:cViewPr varScale="1">
        <p:scale>
          <a:sx n="87" d="100"/>
          <a:sy n="87" d="100"/>
        </p:scale>
        <p:origin x="224" y="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B6B253-F846-9D71-51B5-84024300E6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F5AE50DC-3A26-580A-4F39-082E9AE40B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67F7DDF-9E57-FE38-16CF-FCE075919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7D8E4-E187-E041-89E2-4CF0315B80F3}" type="datetimeFigureOut">
              <a:rPr lang="da-DK" smtClean="0"/>
              <a:t>23.05.2023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08E5981-70B9-7DE6-339C-128447910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642304D-B490-86AF-5F8F-DAD124292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BEC5-2F5F-B84A-85A6-3C99A274D2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89944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178827-49B5-BDA6-8A23-A6D6F0AE4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AD021470-3334-020A-F828-D7CBC89B71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E44B248-8599-57CA-E48C-A6E0CD535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7D8E4-E187-E041-89E2-4CF0315B80F3}" type="datetimeFigureOut">
              <a:rPr lang="da-DK" smtClean="0"/>
              <a:t>23.05.2023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5CBC62C-8C54-1316-3386-FBF9434AC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1246A8B-4256-875D-73A0-15BB4713F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BEC5-2F5F-B84A-85A6-3C99A274D2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0804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C30C4CDF-B156-FCFA-163F-FC4413E450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57AE443E-7DB5-377B-92A0-02F30103F3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6B79261-8DAB-FC97-668A-88C8E2372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7D8E4-E187-E041-89E2-4CF0315B80F3}" type="datetimeFigureOut">
              <a:rPr lang="da-DK" smtClean="0"/>
              <a:t>23.05.2023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C86A541-AB0F-DC7E-6AD8-0428B283E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00F528E-F71A-4BAE-B5A5-D517189AA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BEC5-2F5F-B84A-85A6-3C99A274D2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40978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7E2743-39C0-EA2A-DB2A-F270BBCDD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CA43AC7-25BF-BDC6-BB5D-582FBA92D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3F18E44-2F09-6869-D6B7-7D70B384E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7D8E4-E187-E041-89E2-4CF0315B80F3}" type="datetimeFigureOut">
              <a:rPr lang="da-DK" smtClean="0"/>
              <a:t>23.05.2023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EB3C174-4564-5776-8F6F-8C4797BF4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E20B62B-1302-D176-9E0A-2274AF4EB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BEC5-2F5F-B84A-85A6-3C99A274D2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84544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6FFE7F-CC64-E7ED-B61D-74856A03F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E29CDE6-A514-E798-4937-98BC096A3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60C6600-4A85-DA80-1182-3270179A2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7D8E4-E187-E041-89E2-4CF0315B80F3}" type="datetimeFigureOut">
              <a:rPr lang="da-DK" smtClean="0"/>
              <a:t>23.05.2023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E83D5F9-4033-7076-A820-92CE40806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1909646-98C9-6728-103C-49263DBE6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BEC5-2F5F-B84A-85A6-3C99A274D2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92220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C55616-F186-C600-B705-BAD897136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62DA005-4795-DCC4-14AE-C17B19D9CE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C28A5AF8-DCE5-A5F4-EA56-25B86BEFFD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FF79517-FEE2-4AE6-6CA1-001EA18F5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7D8E4-E187-E041-89E2-4CF0315B80F3}" type="datetimeFigureOut">
              <a:rPr lang="da-DK" smtClean="0"/>
              <a:t>23.05.2023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8EFCF5B-6F0A-D439-7817-7B2B7297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952AFA9-C1AB-D5FE-0352-FCA8FEB14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BEC5-2F5F-B84A-85A6-3C99A274D2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73527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0AA71F-A98F-03CA-13B3-26A52AF35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649DE10-A9C2-5B27-6221-3F13AB9CD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2EA82EE-E5BD-B0D0-7B2C-6DEFF7A881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59D0043B-FFA8-ED60-DFF6-CEEA9CBE1A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93C8BEB2-A6FE-501F-32AD-962F676FC9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F569C78A-789B-6881-95AC-EAA4F1E71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7D8E4-E187-E041-89E2-4CF0315B80F3}" type="datetimeFigureOut">
              <a:rPr lang="da-DK" smtClean="0"/>
              <a:t>23.05.2023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5BF26DB2-E4AD-0122-375F-E8C6F9429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B0131A79-A190-D2DC-57B6-FCA6F524D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BEC5-2F5F-B84A-85A6-3C99A274D2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12124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6AA68B-FB0D-8705-C2EE-AAF449B4C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6E4C54F9-9A3D-D026-7108-51B6F27A5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7D8E4-E187-E041-89E2-4CF0315B80F3}" type="datetimeFigureOut">
              <a:rPr lang="da-DK" smtClean="0"/>
              <a:t>23.05.2023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1453D8A3-BD49-B29F-B229-D55F5654A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FC15A3C2-867B-4916-758D-F2B23F946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BEC5-2F5F-B84A-85A6-3C99A274D2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6832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19AEFB5A-A125-B651-5AD8-463F0F49C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7D8E4-E187-E041-89E2-4CF0315B80F3}" type="datetimeFigureOut">
              <a:rPr lang="da-DK" smtClean="0"/>
              <a:t>23.05.2023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E247B98B-FC75-0B31-603E-258DC07B9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2559BC8F-2D76-6396-A25B-3B52DE6B2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BEC5-2F5F-B84A-85A6-3C99A274D2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6911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618EF6-097D-FAEF-F54C-F9D8A61D9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26001E2-40B6-183E-8DBD-9C9737523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1A3EC324-F0A4-B92B-66FB-FDB9331DA5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C087904-F5E6-7D13-71DA-25B1F3DEB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7D8E4-E187-E041-89E2-4CF0315B80F3}" type="datetimeFigureOut">
              <a:rPr lang="da-DK" smtClean="0"/>
              <a:t>23.05.2023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C63C9D6-CCD6-FA5B-7581-A819FE64F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9CCBE13-F7B4-88A8-2B39-40ED4EDC7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BEC5-2F5F-B84A-85A6-3C99A274D2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77528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234290-CCE8-8EED-C8ED-3C9178976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08F3F8D7-F487-4A04-4DBB-0AA52AA9AD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302A7B7-C992-0166-F963-C48BCE35D3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27DACBA-1231-67BE-DED0-8B32F1540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7D8E4-E187-E041-89E2-4CF0315B80F3}" type="datetimeFigureOut">
              <a:rPr lang="da-DK" smtClean="0"/>
              <a:t>23.05.2023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24A953B-4C51-D357-2CAB-D6CF95531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069B15E-6684-A080-223B-B02E1EBB5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BEC5-2F5F-B84A-85A6-3C99A274D2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723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936BCCBA-86B3-395A-E7EA-77833DD8D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D4079A0-FBB9-3B0A-A8CA-A60B3569EE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62CCC6C-049E-C3C1-2B4B-54582DB053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7D8E4-E187-E041-89E2-4CF0315B80F3}" type="datetimeFigureOut">
              <a:rPr lang="da-DK" smtClean="0"/>
              <a:t>23.05.2023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0D7A940-8E29-63E1-BB3E-F1BF5191F5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AB281C5-0C95-E3E4-8407-711B17E6BF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8BEC5-2F5F-B84A-85A6-3C99A274D2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14304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6393D1-A656-3B3C-6A79-90789AF7D4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b="1" dirty="0" err="1">
                <a:latin typeface="Candara" panose="020E0502030303020204" pitchFamily="34" charset="0"/>
              </a:rPr>
              <a:t>FemTech</a:t>
            </a:r>
            <a:r>
              <a:rPr lang="da-DK" dirty="0">
                <a:latin typeface="Candara" panose="020E0502030303020204" pitchFamily="34" charset="0"/>
              </a:rPr>
              <a:t> 2023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5BD1E3E9-85E2-FE1D-BC36-7FE35E87AE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>
                <a:latin typeface="Candara" panose="020E0502030303020204" pitchFamily="34" charset="0"/>
              </a:rPr>
              <a:t>”</a:t>
            </a:r>
            <a:r>
              <a:rPr lang="da-DK" i="1" dirty="0">
                <a:latin typeface="Candara" panose="020E0502030303020204" pitchFamily="34" charset="0"/>
              </a:rPr>
              <a:t>Rosa</a:t>
            </a:r>
            <a:r>
              <a:rPr lang="da-DK" dirty="0">
                <a:latin typeface="Candara" panose="020E0502030303020204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9558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759F8C-6B6D-C457-D136-4C4C0A763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Candara" panose="020E0502030303020204" pitchFamily="34" charset="0"/>
              </a:rPr>
              <a:t>Lidt </a:t>
            </a:r>
            <a:r>
              <a:rPr lang="da-DK" b="1" dirty="0">
                <a:latin typeface="Candara" panose="020E0502030303020204" pitchFamily="34" charset="0"/>
              </a:rPr>
              <a:t>grundlæggende</a:t>
            </a:r>
            <a:r>
              <a:rPr lang="da-DK" dirty="0">
                <a:latin typeface="Candara" panose="020E0502030303020204" pitchFamily="34" charset="0"/>
              </a:rPr>
              <a:t> teori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D515AD8-15CE-3DB2-5FAA-FB18A3BDB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>
                <a:latin typeface="Candara" panose="020E0502030303020204" pitchFamily="34" charset="0"/>
              </a:rPr>
              <a:t>En ADC (”</a:t>
            </a:r>
            <a:r>
              <a:rPr lang="da-DK" i="1" dirty="0">
                <a:latin typeface="Candara" panose="020E0502030303020204" pitchFamily="34" charset="0"/>
              </a:rPr>
              <a:t>Analog til Digital Converter</a:t>
            </a:r>
            <a:r>
              <a:rPr lang="da-DK" dirty="0">
                <a:latin typeface="Candara" panose="020E0502030303020204" pitchFamily="34" charset="0"/>
              </a:rPr>
              <a:t>”) omsætter </a:t>
            </a:r>
            <a:r>
              <a:rPr lang="da-DK" i="1" dirty="0">
                <a:latin typeface="Candara" panose="020E0502030303020204" pitchFamily="34" charset="0"/>
              </a:rPr>
              <a:t>volt</a:t>
            </a:r>
            <a:r>
              <a:rPr lang="da-DK" dirty="0">
                <a:latin typeface="Candara" panose="020E0502030303020204" pitchFamily="34" charset="0"/>
              </a:rPr>
              <a:t> til et </a:t>
            </a:r>
            <a:r>
              <a:rPr lang="da-DK" i="1" dirty="0">
                <a:latin typeface="Candara" panose="020E0502030303020204" pitchFamily="34" charset="0"/>
              </a:rPr>
              <a:t>tal</a:t>
            </a:r>
          </a:p>
          <a:p>
            <a:pPr>
              <a:lnSpc>
                <a:spcPct val="150000"/>
              </a:lnSpc>
            </a:pPr>
            <a:r>
              <a:rPr lang="da-DK" dirty="0">
                <a:latin typeface="Candara" panose="020E0502030303020204" pitchFamily="34" charset="0"/>
              </a:rPr>
              <a:t>De fleste mikrocontrollere har en ADC, gælder også </a:t>
            </a:r>
            <a:r>
              <a:rPr lang="da-DK" i="1" dirty="0" err="1">
                <a:latin typeface="Candara" panose="020E0502030303020204" pitchFamily="34" charset="0"/>
              </a:rPr>
              <a:t>Pico</a:t>
            </a:r>
            <a:r>
              <a:rPr lang="da-DK" dirty="0" err="1">
                <a:latin typeface="Candara" panose="020E0502030303020204" pitchFamily="34" charset="0"/>
              </a:rPr>
              <a:t>’en</a:t>
            </a:r>
            <a:endParaRPr lang="da-DK" dirty="0">
              <a:latin typeface="Candara" panose="020E0502030303020204" pitchFamily="34" charset="0"/>
            </a:endParaRPr>
          </a:p>
          <a:p>
            <a:pPr>
              <a:lnSpc>
                <a:spcPct val="150000"/>
              </a:lnSpc>
            </a:pPr>
            <a:r>
              <a:rPr lang="da-DK" dirty="0">
                <a:latin typeface="Candara" panose="020E0502030303020204" pitchFamily="34" charset="0"/>
              </a:rPr>
              <a:t>Meget omkring os kræver en ADC, fx</a:t>
            </a:r>
          </a:p>
          <a:p>
            <a:pPr lvl="1">
              <a:lnSpc>
                <a:spcPct val="150000"/>
              </a:lnSpc>
            </a:pPr>
            <a:r>
              <a:rPr lang="da-DK" i="1" dirty="0">
                <a:latin typeface="Candara" panose="020E0502030303020204" pitchFamily="34" charset="0"/>
              </a:rPr>
              <a:t>Lyd fra en mikrofon</a:t>
            </a:r>
          </a:p>
          <a:p>
            <a:pPr lvl="1">
              <a:lnSpc>
                <a:spcPct val="150000"/>
              </a:lnSpc>
            </a:pPr>
            <a:r>
              <a:rPr lang="da-DK" i="1" dirty="0">
                <a:latin typeface="Candara" panose="020E0502030303020204" pitchFamily="34" charset="0"/>
              </a:rPr>
              <a:t>Lys fra en linse</a:t>
            </a:r>
          </a:p>
          <a:p>
            <a:pPr lvl="1">
              <a:lnSpc>
                <a:spcPct val="150000"/>
              </a:lnSpc>
            </a:pPr>
            <a:r>
              <a:rPr lang="da-DK" i="1" dirty="0">
                <a:latin typeface="Candara" panose="020E0502030303020204" pitchFamily="34" charset="0"/>
              </a:rPr>
              <a:t>Fysisk tryk …</a:t>
            </a:r>
          </a:p>
        </p:txBody>
      </p:sp>
    </p:spTree>
    <p:extLst>
      <p:ext uri="{BB962C8B-B14F-4D97-AF65-F5344CB8AC3E}">
        <p14:creationId xmlns:p14="http://schemas.microsoft.com/office/powerpoint/2010/main" val="3590983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759F8C-6B6D-C457-D136-4C4C0A763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Candara" panose="020E0502030303020204" pitchFamily="34" charset="0"/>
              </a:rPr>
              <a:t>Lidt </a:t>
            </a:r>
            <a:r>
              <a:rPr lang="da-DK" b="1" dirty="0">
                <a:latin typeface="Candara" panose="020E0502030303020204" pitchFamily="34" charset="0"/>
              </a:rPr>
              <a:t>grundlæggende</a:t>
            </a:r>
            <a:r>
              <a:rPr lang="da-DK" dirty="0">
                <a:latin typeface="Candara" panose="020E0502030303020204" pitchFamily="34" charset="0"/>
              </a:rPr>
              <a:t> teori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D515AD8-15CE-3DB2-5FAA-FB18A3BDB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>
                <a:latin typeface="Candara" panose="020E0502030303020204" pitchFamily="34" charset="0"/>
              </a:rPr>
              <a:t>En ADC omsætter i vores tilfælde en spænding (volt) til et tal</a:t>
            </a:r>
          </a:p>
          <a:p>
            <a:r>
              <a:rPr lang="da-DK" i="1" dirty="0">
                <a:latin typeface="Candara" panose="020E0502030303020204" pitchFamily="34" charset="0"/>
              </a:rPr>
              <a:t>Almindeligvis har mikrocontrollere 10 eller 12-bit </a:t>
            </a:r>
            <a:r>
              <a:rPr lang="da-DK" i="1" dirty="0" err="1">
                <a:latin typeface="Candara" panose="020E0502030303020204" pitchFamily="34" charset="0"/>
              </a:rPr>
              <a:t>ADC’ere</a:t>
            </a:r>
            <a:r>
              <a:rPr lang="da-DK" i="1" dirty="0">
                <a:latin typeface="Candara" panose="020E0502030303020204" pitchFamily="34" charset="0"/>
              </a:rPr>
              <a:t>:</a:t>
            </a:r>
          </a:p>
          <a:p>
            <a:pPr lvl="1"/>
            <a:r>
              <a:rPr lang="da-DK" i="1" dirty="0" err="1">
                <a:latin typeface="Candara" panose="020E0502030303020204" pitchFamily="34" charset="0"/>
              </a:rPr>
              <a:t>Pico’en</a:t>
            </a:r>
            <a:r>
              <a:rPr lang="da-DK" i="1" dirty="0">
                <a:latin typeface="Candara" panose="020E0502030303020204" pitchFamily="34" charset="0"/>
              </a:rPr>
              <a:t> har en indbygget 12-bit ADC – og hvad er 12-bit af lutter 1’ere?</a:t>
            </a:r>
          </a:p>
          <a:p>
            <a:pPr lvl="1"/>
            <a:r>
              <a:rPr lang="da-D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111111111111</a:t>
            </a:r>
            <a:r>
              <a:rPr lang="da-DK" i="1" dirty="0">
                <a:latin typeface="Candara" panose="020E0502030303020204" pitchFamily="34" charset="0"/>
              </a:rPr>
              <a:t> = …. ?</a:t>
            </a:r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EC0E4E99-6557-158D-C0DE-5CFD0E122C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913154"/>
              </p:ext>
            </p:extLst>
          </p:nvPr>
        </p:nvGraphicFramePr>
        <p:xfrm>
          <a:off x="4698123" y="3812079"/>
          <a:ext cx="707608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4511">
                  <a:extLst>
                    <a:ext uri="{9D8B030D-6E8A-4147-A177-3AD203B41FA5}">
                      <a16:colId xmlns:a16="http://schemas.microsoft.com/office/drawing/2014/main" val="3228611500"/>
                    </a:ext>
                  </a:extLst>
                </a:gridCol>
                <a:gridCol w="884511">
                  <a:extLst>
                    <a:ext uri="{9D8B030D-6E8A-4147-A177-3AD203B41FA5}">
                      <a16:colId xmlns:a16="http://schemas.microsoft.com/office/drawing/2014/main" val="716260235"/>
                    </a:ext>
                  </a:extLst>
                </a:gridCol>
                <a:gridCol w="884511">
                  <a:extLst>
                    <a:ext uri="{9D8B030D-6E8A-4147-A177-3AD203B41FA5}">
                      <a16:colId xmlns:a16="http://schemas.microsoft.com/office/drawing/2014/main" val="2997252272"/>
                    </a:ext>
                  </a:extLst>
                </a:gridCol>
                <a:gridCol w="884511">
                  <a:extLst>
                    <a:ext uri="{9D8B030D-6E8A-4147-A177-3AD203B41FA5}">
                      <a16:colId xmlns:a16="http://schemas.microsoft.com/office/drawing/2014/main" val="622701335"/>
                    </a:ext>
                  </a:extLst>
                </a:gridCol>
                <a:gridCol w="884511">
                  <a:extLst>
                    <a:ext uri="{9D8B030D-6E8A-4147-A177-3AD203B41FA5}">
                      <a16:colId xmlns:a16="http://schemas.microsoft.com/office/drawing/2014/main" val="169438872"/>
                    </a:ext>
                  </a:extLst>
                </a:gridCol>
                <a:gridCol w="884511">
                  <a:extLst>
                    <a:ext uri="{9D8B030D-6E8A-4147-A177-3AD203B41FA5}">
                      <a16:colId xmlns:a16="http://schemas.microsoft.com/office/drawing/2014/main" val="1557102815"/>
                    </a:ext>
                  </a:extLst>
                </a:gridCol>
                <a:gridCol w="884511">
                  <a:extLst>
                    <a:ext uri="{9D8B030D-6E8A-4147-A177-3AD203B41FA5}">
                      <a16:colId xmlns:a16="http://schemas.microsoft.com/office/drawing/2014/main" val="3417856858"/>
                    </a:ext>
                  </a:extLst>
                </a:gridCol>
                <a:gridCol w="884511">
                  <a:extLst>
                    <a:ext uri="{9D8B030D-6E8A-4147-A177-3AD203B41FA5}">
                      <a16:colId xmlns:a16="http://schemas.microsoft.com/office/drawing/2014/main" val="9141619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3422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9425629"/>
                  </a:ext>
                </a:extLst>
              </a:tr>
            </a:tbl>
          </a:graphicData>
        </a:graphic>
      </p:graphicFrame>
      <p:graphicFrame>
        <p:nvGraphicFramePr>
          <p:cNvPr id="8" name="Tabel 4">
            <a:extLst>
              <a:ext uri="{FF2B5EF4-FFF2-40B4-BE49-F238E27FC236}">
                <a16:creationId xmlns:a16="http://schemas.microsoft.com/office/drawing/2014/main" id="{859BA0CA-4549-A497-394D-97086A08DB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505687"/>
              </p:ext>
            </p:extLst>
          </p:nvPr>
        </p:nvGraphicFramePr>
        <p:xfrm>
          <a:off x="1086509" y="4688696"/>
          <a:ext cx="353804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4511">
                  <a:extLst>
                    <a:ext uri="{9D8B030D-6E8A-4147-A177-3AD203B41FA5}">
                      <a16:colId xmlns:a16="http://schemas.microsoft.com/office/drawing/2014/main" val="3228611500"/>
                    </a:ext>
                  </a:extLst>
                </a:gridCol>
                <a:gridCol w="884511">
                  <a:extLst>
                    <a:ext uri="{9D8B030D-6E8A-4147-A177-3AD203B41FA5}">
                      <a16:colId xmlns:a16="http://schemas.microsoft.com/office/drawing/2014/main" val="716260235"/>
                    </a:ext>
                  </a:extLst>
                </a:gridCol>
                <a:gridCol w="884511">
                  <a:extLst>
                    <a:ext uri="{9D8B030D-6E8A-4147-A177-3AD203B41FA5}">
                      <a16:colId xmlns:a16="http://schemas.microsoft.com/office/drawing/2014/main" val="2997252272"/>
                    </a:ext>
                  </a:extLst>
                </a:gridCol>
                <a:gridCol w="884511">
                  <a:extLst>
                    <a:ext uri="{9D8B030D-6E8A-4147-A177-3AD203B41FA5}">
                      <a16:colId xmlns:a16="http://schemas.microsoft.com/office/drawing/2014/main" val="6227013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3422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2048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1024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512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256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9425629"/>
                  </a:ext>
                </a:extLst>
              </a:tr>
            </a:tbl>
          </a:graphicData>
        </a:graphic>
      </p:graphicFrame>
      <p:sp>
        <p:nvSpPr>
          <p:cNvPr id="9" name="Tekstfelt 8">
            <a:extLst>
              <a:ext uri="{FF2B5EF4-FFF2-40B4-BE49-F238E27FC236}">
                <a16:creationId xmlns:a16="http://schemas.microsoft.com/office/drawing/2014/main" id="{CB09F8E2-6F63-66BA-40AB-55D1913E0370}"/>
              </a:ext>
            </a:extLst>
          </p:cNvPr>
          <p:cNvSpPr txBox="1"/>
          <p:nvPr/>
        </p:nvSpPr>
        <p:spPr>
          <a:xfrm>
            <a:off x="5284731" y="6043152"/>
            <a:ext cx="2291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>
                <a:latin typeface="Candara" panose="020E0502030303020204" pitchFamily="34" charset="0"/>
              </a:rPr>
              <a:t>12 bit = 4095</a:t>
            </a:r>
          </a:p>
        </p:txBody>
      </p:sp>
      <p:sp>
        <p:nvSpPr>
          <p:cNvPr id="10" name="Venstre klammeparentes 9">
            <a:extLst>
              <a:ext uri="{FF2B5EF4-FFF2-40B4-BE49-F238E27FC236}">
                <a16:creationId xmlns:a16="http://schemas.microsoft.com/office/drawing/2014/main" id="{2EED6CD4-AABA-1372-27F7-AD9F913F5A94}"/>
              </a:ext>
            </a:extLst>
          </p:cNvPr>
          <p:cNvSpPr/>
          <p:nvPr/>
        </p:nvSpPr>
        <p:spPr>
          <a:xfrm rot="16200000">
            <a:off x="8051503" y="1391568"/>
            <a:ext cx="369333" cy="7076089"/>
          </a:xfrm>
          <a:prstGeom prst="leftBrace">
            <a:avLst>
              <a:gd name="adj1" fmla="val 157170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574DBF38-E736-20D6-5AB0-E226A2672FFF}"/>
              </a:ext>
            </a:extLst>
          </p:cNvPr>
          <p:cNvSpPr txBox="1"/>
          <p:nvPr/>
        </p:nvSpPr>
        <p:spPr>
          <a:xfrm>
            <a:off x="7182505" y="5141819"/>
            <a:ext cx="2107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>
                <a:latin typeface="Candara" panose="020E0502030303020204" pitchFamily="34" charset="0"/>
              </a:rPr>
              <a:t>8 bit</a:t>
            </a:r>
          </a:p>
        </p:txBody>
      </p:sp>
      <p:sp>
        <p:nvSpPr>
          <p:cNvPr id="12" name="Venstre klammeparentes 11">
            <a:extLst>
              <a:ext uri="{FF2B5EF4-FFF2-40B4-BE49-F238E27FC236}">
                <a16:creationId xmlns:a16="http://schemas.microsoft.com/office/drawing/2014/main" id="{79446236-FCFC-395A-7D81-EDCAAEF19857}"/>
              </a:ext>
            </a:extLst>
          </p:cNvPr>
          <p:cNvSpPr/>
          <p:nvPr/>
        </p:nvSpPr>
        <p:spPr>
          <a:xfrm rot="16200000">
            <a:off x="6245693" y="486529"/>
            <a:ext cx="369333" cy="10687703"/>
          </a:xfrm>
          <a:prstGeom prst="leftBrace">
            <a:avLst>
              <a:gd name="adj1" fmla="val 157170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15721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759F8C-6B6D-C457-D136-4C4C0A763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Candara" panose="020E0502030303020204" pitchFamily="34" charset="0"/>
              </a:rPr>
              <a:t>Lidt </a:t>
            </a:r>
            <a:r>
              <a:rPr lang="da-DK" b="1" dirty="0">
                <a:latin typeface="Candara" panose="020E0502030303020204" pitchFamily="34" charset="0"/>
              </a:rPr>
              <a:t>grundlæggende</a:t>
            </a:r>
            <a:r>
              <a:rPr lang="da-DK" dirty="0">
                <a:latin typeface="Candara" panose="020E0502030303020204" pitchFamily="34" charset="0"/>
              </a:rPr>
              <a:t> teori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D515AD8-15CE-3DB2-5FAA-FB18A3BDB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da-DK" i="1" dirty="0" err="1">
                <a:latin typeface="Candara" panose="020E0502030303020204" pitchFamily="34" charset="0"/>
              </a:rPr>
              <a:t>Pico</a:t>
            </a:r>
            <a:r>
              <a:rPr lang="da-DK" dirty="0" err="1">
                <a:latin typeface="Candara" panose="020E0502030303020204" pitchFamily="34" charset="0"/>
              </a:rPr>
              <a:t>’ens</a:t>
            </a:r>
            <a:r>
              <a:rPr lang="da-DK" dirty="0">
                <a:latin typeface="Candara" panose="020E0502030303020204" pitchFamily="34" charset="0"/>
              </a:rPr>
              <a:t> ADC kører med en klokfrekvens på 48 MHz</a:t>
            </a:r>
          </a:p>
          <a:p>
            <a:pPr>
              <a:lnSpc>
                <a:spcPct val="150000"/>
              </a:lnSpc>
            </a:pPr>
            <a:r>
              <a:rPr lang="da-DK" dirty="0">
                <a:latin typeface="Candara" panose="020E0502030303020204" pitchFamily="34" charset="0"/>
              </a:rPr>
              <a:t>Og det tager 2 </a:t>
            </a:r>
            <a:r>
              <a:rPr lang="el-GR" dirty="0">
                <a:latin typeface="Candara" panose="020E0502030303020204" pitchFamily="34" charset="0"/>
              </a:rPr>
              <a:t>μ</a:t>
            </a:r>
            <a:r>
              <a:rPr lang="da-DK" dirty="0">
                <a:latin typeface="Candara" panose="020E0502030303020204" pitchFamily="34" charset="0"/>
              </a:rPr>
              <a:t>s (mikrosekunder) at foretage en sampling</a:t>
            </a:r>
          </a:p>
          <a:p>
            <a:pPr>
              <a:lnSpc>
                <a:spcPct val="150000"/>
              </a:lnSpc>
            </a:pPr>
            <a:r>
              <a:rPr lang="da-DK" dirty="0">
                <a:latin typeface="Candara" panose="020E0502030303020204" pitchFamily="34" charset="0"/>
              </a:rPr>
              <a:t>… hvorved den faktisk kan håndtere 500kS/s !</a:t>
            </a:r>
          </a:p>
          <a:p>
            <a:pPr>
              <a:lnSpc>
                <a:spcPct val="150000"/>
              </a:lnSpc>
            </a:pPr>
            <a:r>
              <a:rPr lang="da-DK" dirty="0">
                <a:latin typeface="Candara" panose="020E0502030303020204" pitchFamily="34" charset="0"/>
              </a:rPr>
              <a:t>Og vi er interesseret i at ”mappe” 0 … 3.3V til et tal 0 … 4095</a:t>
            </a:r>
          </a:p>
        </p:txBody>
      </p:sp>
    </p:spTree>
    <p:extLst>
      <p:ext uri="{BB962C8B-B14F-4D97-AF65-F5344CB8AC3E}">
        <p14:creationId xmlns:p14="http://schemas.microsoft.com/office/powerpoint/2010/main" val="826500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EF2981E6-58A1-5FD9-C517-AC5E86110CA9}"/>
              </a:ext>
            </a:extLst>
          </p:cNvPr>
          <p:cNvSpPr txBox="1"/>
          <p:nvPr/>
        </p:nvSpPr>
        <p:spPr>
          <a:xfrm>
            <a:off x="3058510" y="3190472"/>
            <a:ext cx="206002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500" dirty="0">
                <a:latin typeface="Candara" panose="020E0502030303020204" pitchFamily="34" charset="0"/>
              </a:rPr>
              <a:t>0 … 3.3V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479B4933-BDF7-BDB2-C39F-DAE1A42DFCCE}"/>
              </a:ext>
            </a:extLst>
          </p:cNvPr>
          <p:cNvSpPr txBox="1"/>
          <p:nvPr/>
        </p:nvSpPr>
        <p:spPr>
          <a:xfrm>
            <a:off x="6568966" y="497427"/>
            <a:ext cx="1198179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500" dirty="0">
                <a:latin typeface="Candara" panose="020E0502030303020204" pitchFamily="34" charset="0"/>
              </a:rPr>
              <a:t>0</a:t>
            </a:r>
          </a:p>
          <a:p>
            <a:r>
              <a:rPr lang="da-DK" sz="2500" dirty="0">
                <a:latin typeface="Candara" panose="020E0502030303020204" pitchFamily="34" charset="0"/>
              </a:rPr>
              <a:t>1</a:t>
            </a:r>
          </a:p>
          <a:p>
            <a:r>
              <a:rPr lang="da-DK" sz="2500" dirty="0">
                <a:latin typeface="Candara" panose="020E0502030303020204" pitchFamily="34" charset="0"/>
              </a:rPr>
              <a:t>2</a:t>
            </a:r>
          </a:p>
          <a:p>
            <a:r>
              <a:rPr lang="da-DK" sz="2500" dirty="0">
                <a:latin typeface="Candara" panose="020E0502030303020204" pitchFamily="34" charset="0"/>
              </a:rPr>
              <a:t>3</a:t>
            </a:r>
          </a:p>
          <a:p>
            <a:r>
              <a:rPr lang="da-DK" sz="2500" dirty="0">
                <a:latin typeface="Candara" panose="020E0502030303020204" pitchFamily="34" charset="0"/>
              </a:rPr>
              <a:t>4</a:t>
            </a:r>
          </a:p>
          <a:p>
            <a:r>
              <a:rPr lang="da-DK" sz="2500" dirty="0">
                <a:latin typeface="Candara" panose="020E0502030303020204" pitchFamily="34" charset="0"/>
              </a:rPr>
              <a:t>5</a:t>
            </a:r>
          </a:p>
          <a:p>
            <a:r>
              <a:rPr lang="da-DK" sz="2500" dirty="0">
                <a:latin typeface="Candara" panose="020E0502030303020204" pitchFamily="34" charset="0"/>
              </a:rPr>
              <a:t>.</a:t>
            </a:r>
          </a:p>
          <a:p>
            <a:r>
              <a:rPr lang="da-DK" sz="2500" dirty="0">
                <a:latin typeface="Candara" panose="020E0502030303020204" pitchFamily="34" charset="0"/>
              </a:rPr>
              <a:t>.</a:t>
            </a:r>
          </a:p>
          <a:p>
            <a:r>
              <a:rPr lang="da-DK" sz="2500" dirty="0">
                <a:latin typeface="Candara" panose="020E0502030303020204" pitchFamily="34" charset="0"/>
              </a:rPr>
              <a:t>.</a:t>
            </a:r>
          </a:p>
          <a:p>
            <a:r>
              <a:rPr lang="da-DK" sz="2500" dirty="0">
                <a:latin typeface="Candara" panose="020E0502030303020204" pitchFamily="34" charset="0"/>
              </a:rPr>
              <a:t>4090</a:t>
            </a:r>
          </a:p>
          <a:p>
            <a:r>
              <a:rPr lang="da-DK" sz="2500" dirty="0">
                <a:latin typeface="Candara" panose="020E0502030303020204" pitchFamily="34" charset="0"/>
              </a:rPr>
              <a:t>4091</a:t>
            </a:r>
          </a:p>
          <a:p>
            <a:r>
              <a:rPr lang="da-DK" sz="2500" dirty="0">
                <a:latin typeface="Candara" panose="020E0502030303020204" pitchFamily="34" charset="0"/>
              </a:rPr>
              <a:t>4092</a:t>
            </a:r>
          </a:p>
          <a:p>
            <a:r>
              <a:rPr lang="da-DK" sz="2500" dirty="0">
                <a:latin typeface="Candara" panose="020E0502030303020204" pitchFamily="34" charset="0"/>
              </a:rPr>
              <a:t>4093</a:t>
            </a:r>
          </a:p>
          <a:p>
            <a:r>
              <a:rPr lang="da-DK" sz="2500" dirty="0">
                <a:latin typeface="Candara" panose="020E0502030303020204" pitchFamily="34" charset="0"/>
              </a:rPr>
              <a:t>4094</a:t>
            </a:r>
          </a:p>
          <a:p>
            <a:r>
              <a:rPr lang="da-DK" sz="2500" dirty="0">
                <a:latin typeface="Candara" panose="020E0502030303020204" pitchFamily="34" charset="0"/>
              </a:rPr>
              <a:t>4095</a:t>
            </a:r>
          </a:p>
        </p:txBody>
      </p:sp>
      <p:sp>
        <p:nvSpPr>
          <p:cNvPr id="6" name="Venstre klammeparentes 5">
            <a:extLst>
              <a:ext uri="{FF2B5EF4-FFF2-40B4-BE49-F238E27FC236}">
                <a16:creationId xmlns:a16="http://schemas.microsoft.com/office/drawing/2014/main" id="{5551FB49-ED00-4AD2-5D2D-F6F178B709D7}"/>
              </a:ext>
            </a:extLst>
          </p:cNvPr>
          <p:cNvSpPr/>
          <p:nvPr/>
        </p:nvSpPr>
        <p:spPr>
          <a:xfrm>
            <a:off x="5228896" y="626799"/>
            <a:ext cx="788277" cy="5604400"/>
          </a:xfrm>
          <a:prstGeom prst="leftBrace">
            <a:avLst>
              <a:gd name="adj1" fmla="val 85333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0394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7F7616-0FFE-7DA4-4771-8A2E094ED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>
                <a:latin typeface="Candara" panose="020E0502030303020204" pitchFamily="34" charset="0"/>
              </a:rPr>
              <a:t>Hvad har vi lært?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AC7A0A6-88A7-09E5-613A-9926C485D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6758" y="1825625"/>
            <a:ext cx="9567041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da-DK" dirty="0">
                <a:latin typeface="Candara" panose="020E0502030303020204" pitchFamily="34" charset="0"/>
              </a:rPr>
              <a:t>Simple elektroniske kredse: LED, LED + LDR</a:t>
            </a:r>
          </a:p>
          <a:p>
            <a:pPr>
              <a:lnSpc>
                <a:spcPct val="150000"/>
              </a:lnSpc>
            </a:pPr>
            <a:r>
              <a:rPr lang="da-DK" dirty="0">
                <a:latin typeface="Candara" panose="020E0502030303020204" pitchFamily="34" charset="0"/>
              </a:rPr>
              <a:t>Basal Python-programmering</a:t>
            </a:r>
          </a:p>
          <a:p>
            <a:pPr>
              <a:lnSpc>
                <a:spcPct val="150000"/>
              </a:lnSpc>
            </a:pPr>
            <a:r>
              <a:rPr lang="da-DK" dirty="0">
                <a:latin typeface="Candara" panose="020E0502030303020204" pitchFamily="34" charset="0"/>
              </a:rPr>
              <a:t>Hvad har vi bygget hidtil?</a:t>
            </a:r>
          </a:p>
          <a:p>
            <a:pPr>
              <a:lnSpc>
                <a:spcPct val="150000"/>
              </a:lnSpc>
            </a:pPr>
            <a:r>
              <a:rPr lang="da-DK" dirty="0">
                <a:latin typeface="Candara" panose="020E0502030303020204" pitchFamily="34" charset="0"/>
              </a:rPr>
              <a:t>Grundprincipperne i kameraet</a:t>
            </a:r>
          </a:p>
          <a:p>
            <a:pPr lvl="1">
              <a:lnSpc>
                <a:spcPct val="150000"/>
              </a:lnSpc>
            </a:pPr>
            <a:r>
              <a:rPr lang="da-DK" i="1" dirty="0">
                <a:latin typeface="Candara" panose="020E0502030303020204" pitchFamily="34" charset="0"/>
              </a:rPr>
              <a:t>Nu skal I idé-(videre)udvikle </a:t>
            </a:r>
            <a:r>
              <a:rPr lang="da-DK" dirty="0">
                <a:latin typeface="Candara" panose="020E0502030303020204" pitchFamily="34" charset="0"/>
              </a:rPr>
              <a:t>… </a:t>
            </a:r>
            <a:r>
              <a:rPr lang="da-DK" dirty="0">
                <a:latin typeface="Candara" panose="020E0502030303020204" pitchFamily="34" charset="0"/>
                <a:sym typeface="Wingdings" pitchFamily="2" charset="2"/>
              </a:rPr>
              <a:t></a:t>
            </a:r>
            <a:endParaRPr lang="da-DK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190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lede 8">
            <a:extLst>
              <a:ext uri="{FF2B5EF4-FFF2-40B4-BE49-F238E27FC236}">
                <a16:creationId xmlns:a16="http://schemas.microsoft.com/office/drawing/2014/main" id="{7835C865-42D7-90D4-3EDA-9AF44CEA5A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170291"/>
            <a:ext cx="7772400" cy="3108960"/>
          </a:xfrm>
          <a:prstGeom prst="rect">
            <a:avLst/>
          </a:prstGeom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id="{2291A19A-A122-DDB3-E812-E743A7DADD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3578749"/>
            <a:ext cx="7772400" cy="310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767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74HC595 Shift Register Works &amp; Interface with Arduino UNO">
            <a:extLst>
              <a:ext uri="{FF2B5EF4-FFF2-40B4-BE49-F238E27FC236}">
                <a16:creationId xmlns:a16="http://schemas.microsoft.com/office/drawing/2014/main" id="{1E9ED9B6-E121-EABA-2C44-797FAEC55D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48" b="3704"/>
          <a:stretch/>
        </p:blipFill>
        <p:spPr bwMode="auto">
          <a:xfrm>
            <a:off x="0" y="1207911"/>
            <a:ext cx="12192000" cy="467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ktangel 1">
            <a:extLst>
              <a:ext uri="{FF2B5EF4-FFF2-40B4-BE49-F238E27FC236}">
                <a16:creationId xmlns:a16="http://schemas.microsoft.com/office/drawing/2014/main" id="{16F1C266-52D2-4197-8B63-69F35B683581}"/>
              </a:ext>
            </a:extLst>
          </p:cNvPr>
          <p:cNvSpPr/>
          <p:nvPr/>
        </p:nvSpPr>
        <p:spPr>
          <a:xfrm>
            <a:off x="90311" y="5362222"/>
            <a:ext cx="2314222" cy="6773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35E19BF3-6FAC-8501-C447-B11355ABFF16}"/>
              </a:ext>
            </a:extLst>
          </p:cNvPr>
          <p:cNvSpPr/>
          <p:nvPr/>
        </p:nvSpPr>
        <p:spPr>
          <a:xfrm>
            <a:off x="276578" y="869244"/>
            <a:ext cx="2489200" cy="6773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97632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9BF5D9BA-8062-C567-65E3-C406E73A0A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3217" y="1402915"/>
            <a:ext cx="3662362" cy="3429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kstfelt 3">
                <a:extLst>
                  <a:ext uri="{FF2B5EF4-FFF2-40B4-BE49-F238E27FC236}">
                    <a16:creationId xmlns:a16="http://schemas.microsoft.com/office/drawing/2014/main" id="{8E8F17FE-E479-4CA5-24B6-55ACD08BEBF6}"/>
                  </a:ext>
                </a:extLst>
              </p:cNvPr>
              <p:cNvSpPr txBox="1"/>
              <p:nvPr/>
            </p:nvSpPr>
            <p:spPr>
              <a:xfrm>
                <a:off x="2065283" y="1849820"/>
                <a:ext cx="2910669" cy="9462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a-DK" sz="3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a-DK" sz="3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da-DK" sz="3000" b="0" i="1" smtClean="0">
                              <a:latin typeface="Cambria Math" panose="02040503050406030204" pitchFamily="18" charset="0"/>
                            </a:rPr>
                            <m:t>𝑢𝑑</m:t>
                          </m:r>
                        </m:sub>
                      </m:sSub>
                      <m:r>
                        <a:rPr lang="da-DK" sz="3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a-DK" sz="3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a-DK" sz="3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sz="30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da-DK" sz="3000" b="0" i="1" smtClean="0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sub>
                          </m:sSub>
                          <m:r>
                            <a:rPr lang="da-DK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da-DK" sz="3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sz="3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da-DK" sz="3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da-DK" sz="3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da-DK" sz="3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sz="30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da-DK" sz="3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da-DK" sz="3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da-DK" sz="3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sz="30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da-DK" sz="3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da-DK" sz="3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da-DK" sz="30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mc:Choice>
        <mc:Fallback xmlns="">
          <p:sp>
            <p:nvSpPr>
              <p:cNvPr id="4" name="Tekstfelt 3">
                <a:extLst>
                  <a:ext uri="{FF2B5EF4-FFF2-40B4-BE49-F238E27FC236}">
                    <a16:creationId xmlns:a16="http://schemas.microsoft.com/office/drawing/2014/main" id="{8E8F17FE-E479-4CA5-24B6-55ACD08BEB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5283" y="1849820"/>
                <a:ext cx="2910669" cy="946285"/>
              </a:xfrm>
              <a:prstGeom prst="rect">
                <a:avLst/>
              </a:prstGeom>
              <a:blipFill>
                <a:blip r:embed="rId3"/>
                <a:stretch>
                  <a:fillRect t="-1316" r="-1739" b="-17105"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felt 4">
                <a:extLst>
                  <a:ext uri="{FF2B5EF4-FFF2-40B4-BE49-F238E27FC236}">
                    <a16:creationId xmlns:a16="http://schemas.microsoft.com/office/drawing/2014/main" id="{E4705785-E17B-2494-3856-429E8C5A6F80}"/>
                  </a:ext>
                </a:extLst>
              </p:cNvPr>
              <p:cNvSpPr txBox="1"/>
              <p:nvPr/>
            </p:nvSpPr>
            <p:spPr>
              <a:xfrm>
                <a:off x="2065283" y="3886373"/>
                <a:ext cx="3624389" cy="958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sz="30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da-DK" sz="30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da-DK" sz="3000" b="1" i="1" smtClean="0">
                          <a:latin typeface="Cambria Math" panose="02040503050406030204" pitchFamily="18" charset="0"/>
                        </a:rPr>
                        <m:t>𝟐𝟓</m:t>
                      </m:r>
                      <m:r>
                        <a:rPr lang="da-DK" sz="3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a-DK" sz="3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sz="30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da-DK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⋅500</m:t>
                          </m:r>
                        </m:num>
                        <m:den>
                          <m:r>
                            <a:rPr lang="da-DK" sz="3000" b="0" i="1" smtClean="0">
                              <a:latin typeface="Cambria Math" panose="02040503050406030204" pitchFamily="18" charset="0"/>
                            </a:rPr>
                            <m:t>(220+500)</m:t>
                          </m:r>
                        </m:den>
                      </m:f>
                    </m:oMath>
                  </m:oMathPara>
                </a14:m>
                <a:endParaRPr lang="da-DK" sz="30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mc:Choice>
        <mc:Fallback xmlns="">
          <p:sp>
            <p:nvSpPr>
              <p:cNvPr id="5" name="Tekstfelt 4">
                <a:extLst>
                  <a:ext uri="{FF2B5EF4-FFF2-40B4-BE49-F238E27FC236}">
                    <a16:creationId xmlns:a16="http://schemas.microsoft.com/office/drawing/2014/main" id="{E4705785-E17B-2494-3856-429E8C5A6F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5283" y="3886373"/>
                <a:ext cx="3624389" cy="958660"/>
              </a:xfrm>
              <a:prstGeom prst="rect">
                <a:avLst/>
              </a:prstGeom>
              <a:blipFill>
                <a:blip r:embed="rId4"/>
                <a:stretch>
                  <a:fillRect t="-2632" r="-1399" b="-18421"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ktangel 5">
            <a:extLst>
              <a:ext uri="{FF2B5EF4-FFF2-40B4-BE49-F238E27FC236}">
                <a16:creationId xmlns:a16="http://schemas.microsoft.com/office/drawing/2014/main" id="{BB538408-E2FD-1720-DD9A-395C77FA16D4}"/>
              </a:ext>
            </a:extLst>
          </p:cNvPr>
          <p:cNvSpPr/>
          <p:nvPr/>
        </p:nvSpPr>
        <p:spPr>
          <a:xfrm>
            <a:off x="1534510" y="1576552"/>
            <a:ext cx="4561490" cy="154123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0468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238</Words>
  <Application>Microsoft Macintosh PowerPoint</Application>
  <PresentationFormat>Widescreen</PresentationFormat>
  <Paragraphs>69</Paragraphs>
  <Slides>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Candara</vt:lpstr>
      <vt:lpstr>Courier New</vt:lpstr>
      <vt:lpstr>Office-tema</vt:lpstr>
      <vt:lpstr>FemTech 2023</vt:lpstr>
      <vt:lpstr>Lidt grundlæggende teori</vt:lpstr>
      <vt:lpstr>Lidt grundlæggende teori</vt:lpstr>
      <vt:lpstr>Lidt grundlæggende teori</vt:lpstr>
      <vt:lpstr>PowerPoint-præsentation</vt:lpstr>
      <vt:lpstr>Hvad har vi lært?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FemTech 2023</dc:title>
  <dc:creator>Morten Aagaard Schultz</dc:creator>
  <cp:lastModifiedBy>Sara Boline Lise Bang Ingvartsen</cp:lastModifiedBy>
  <cp:revision>19</cp:revision>
  <dcterms:created xsi:type="dcterms:W3CDTF">2023-04-17T19:10:10Z</dcterms:created>
  <dcterms:modified xsi:type="dcterms:W3CDTF">2023-05-23T08:51:47Z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a2630e2-1ac5-455e-8217-0156b1936a76_Enabled">
    <vt:lpwstr>true</vt:lpwstr>
  </property>
  <property fmtid="{D5CDD505-2E9C-101B-9397-08002B2CF9AE}" pid="3" name="MSIP_Label_6a2630e2-1ac5-455e-8217-0156b1936a76_SetDate">
    <vt:lpwstr>2023-05-23T08:51:47Z</vt:lpwstr>
  </property>
  <property fmtid="{D5CDD505-2E9C-101B-9397-08002B2CF9AE}" pid="4" name="MSIP_Label_6a2630e2-1ac5-455e-8217-0156b1936a76_Method">
    <vt:lpwstr>Standard</vt:lpwstr>
  </property>
  <property fmtid="{D5CDD505-2E9C-101B-9397-08002B2CF9AE}" pid="5" name="MSIP_Label_6a2630e2-1ac5-455e-8217-0156b1936a76_Name">
    <vt:lpwstr>Notclass</vt:lpwstr>
  </property>
  <property fmtid="{D5CDD505-2E9C-101B-9397-08002B2CF9AE}" pid="6" name="MSIP_Label_6a2630e2-1ac5-455e-8217-0156b1936a76_SiteId">
    <vt:lpwstr>a3927f91-cda1-4696-af89-8c9f1ceffa91</vt:lpwstr>
  </property>
  <property fmtid="{D5CDD505-2E9C-101B-9397-08002B2CF9AE}" pid="7" name="MSIP_Label_6a2630e2-1ac5-455e-8217-0156b1936a76_ActionId">
    <vt:lpwstr>1bdeb7ad-c39c-4f19-b1be-224fbf01a9a7</vt:lpwstr>
  </property>
  <property fmtid="{D5CDD505-2E9C-101B-9397-08002B2CF9AE}" pid="8" name="MSIP_Label_6a2630e2-1ac5-455e-8217-0156b1936a76_ContentBits">
    <vt:lpwstr>0</vt:lpwstr>
  </property>
</Properties>
</file>